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66" r:id="rId3"/>
    <p:sldId id="259" r:id="rId4"/>
    <p:sldId id="260" r:id="rId5"/>
    <p:sldId id="263" r:id="rId6"/>
    <p:sldId id="264" r:id="rId7"/>
    <p:sldId id="257" r:id="rId8"/>
    <p:sldId id="267" r:id="rId9"/>
    <p:sldId id="268" r:id="rId10"/>
    <p:sldId id="261" r:id="rId11"/>
    <p:sldId id="258" r:id="rId12"/>
    <p:sldId id="269" r:id="rId13"/>
    <p:sldId id="302" r:id="rId14"/>
    <p:sldId id="272" r:id="rId15"/>
    <p:sldId id="278" r:id="rId16"/>
    <p:sldId id="271" r:id="rId17"/>
    <p:sldId id="274" r:id="rId18"/>
    <p:sldId id="275" r:id="rId19"/>
    <p:sldId id="270" r:id="rId20"/>
    <p:sldId id="276" r:id="rId21"/>
    <p:sldId id="277" r:id="rId22"/>
    <p:sldId id="279" r:id="rId23"/>
    <p:sldId id="280" r:id="rId24"/>
    <p:sldId id="282" r:id="rId25"/>
    <p:sldId id="281" r:id="rId26"/>
    <p:sldId id="283" r:id="rId27"/>
    <p:sldId id="284" r:id="rId28"/>
    <p:sldId id="285" r:id="rId29"/>
    <p:sldId id="286" r:id="rId30"/>
    <p:sldId id="294" r:id="rId31"/>
    <p:sldId id="295" r:id="rId32"/>
    <p:sldId id="292" r:id="rId33"/>
    <p:sldId id="293" r:id="rId34"/>
    <p:sldId id="287" r:id="rId35"/>
    <p:sldId id="288" r:id="rId36"/>
    <p:sldId id="297" r:id="rId37"/>
    <p:sldId id="298" r:id="rId38"/>
    <p:sldId id="299" r:id="rId39"/>
    <p:sldId id="289" r:id="rId40"/>
    <p:sldId id="303" r:id="rId41"/>
    <p:sldId id="296" r:id="rId42"/>
    <p:sldId id="290" r:id="rId43"/>
    <p:sldId id="300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33" autoAdjust="0"/>
  </p:normalViewPr>
  <p:slideViewPr>
    <p:cSldViewPr>
      <p:cViewPr varScale="1">
        <p:scale>
          <a:sx n="39" d="100"/>
          <a:sy n="39" d="100"/>
        </p:scale>
        <p:origin x="-21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4C6E2-0344-4780-A4AA-B88CCD9075B3}" type="datetimeFigureOut">
              <a:rPr lang="en-US" smtClean="0"/>
              <a:t>10/1/12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5D38F-EB6F-47D9-92E7-00EA6F781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8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water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societies generally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water in ME in particular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Wittfogel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Hydraulic Hypothesis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 and teaching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 and teaching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90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Southern Mesopotamia</a:t>
            </a:r>
          </a:p>
          <a:p>
            <a:r>
              <a:rPr lang="en-US" dirty="0" smtClean="0"/>
              <a:t>VERY</a:t>
            </a:r>
            <a:r>
              <a:rPr lang="en-US" baseline="0" dirty="0" smtClean="0"/>
              <a:t> low rainfall</a:t>
            </a:r>
          </a:p>
          <a:p>
            <a:r>
              <a:rPr lang="en-US" baseline="0" dirty="0" smtClean="0"/>
              <a:t>Very flat (less than 40 m from Baghdad to Gulf)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5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Levee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SE end, the </a:t>
            </a:r>
            <a:r>
              <a:rPr lang="en-US" dirty="0" err="1" smtClean="0"/>
              <a:t>Mesop</a:t>
            </a:r>
            <a:r>
              <a:rPr lang="en-US" baseline="0" dirty="0" smtClean="0"/>
              <a:t> marshes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6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two phases of </a:t>
            </a:r>
            <a:r>
              <a:rPr lang="en-US" dirty="0" err="1" smtClean="0"/>
              <a:t>Mesop</a:t>
            </a:r>
            <a:r>
              <a:rPr lang="en-US" dirty="0" smtClean="0"/>
              <a:t> </a:t>
            </a:r>
            <a:r>
              <a:rPr lang="en-US" dirty="0" err="1" smtClean="0"/>
              <a:t>Civ</a:t>
            </a:r>
            <a:r>
              <a:rPr lang="en-US" dirty="0" smtClean="0"/>
              <a:t>:</a:t>
            </a:r>
            <a:r>
              <a:rPr lang="en-US" baseline="0" dirty="0" smtClean="0"/>
              <a:t> Early (Sumerian) and later (Assyrian)</a:t>
            </a:r>
          </a:p>
          <a:p>
            <a:r>
              <a:rPr lang="en-US" baseline="0" dirty="0" smtClean="0"/>
              <a:t>Sumerian </a:t>
            </a:r>
            <a:r>
              <a:rPr lang="en-US" baseline="0" dirty="0" err="1" smtClean="0"/>
              <a:t>Civ</a:t>
            </a:r>
            <a:r>
              <a:rPr lang="en-US" baseline="0" dirty="0" smtClean="0"/>
              <a:t> described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79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was the head of the gulf in the past?</a:t>
            </a:r>
          </a:p>
          <a:p>
            <a:r>
              <a:rPr lang="en-US" baseline="0" dirty="0" smtClean="0"/>
              <a:t>Why it matters for early civ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1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 irrigation described</a:t>
            </a:r>
          </a:p>
          <a:p>
            <a:r>
              <a:rPr lang="en-US" dirty="0" smtClean="0"/>
              <a:t>Water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4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irrigation do?</a:t>
            </a:r>
          </a:p>
          <a:p>
            <a:r>
              <a:rPr lang="en-US" dirty="0" smtClean="0"/>
              <a:t>Increase of amount</a:t>
            </a:r>
            <a:r>
              <a:rPr lang="en-US" baseline="0" dirty="0" smtClean="0"/>
              <a:t> water for crops (ameliorate drought etc.)</a:t>
            </a:r>
          </a:p>
          <a:p>
            <a:r>
              <a:rPr lang="en-US" baseline="0" dirty="0" smtClean="0"/>
              <a:t>Control timing of water applications</a:t>
            </a:r>
          </a:p>
          <a:p>
            <a:r>
              <a:rPr lang="en-US" baseline="0" dirty="0" smtClean="0"/>
              <a:t>Result: higher and more reliable yields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80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</a:t>
            </a:r>
            <a:r>
              <a:rPr lang="en-US" baseline="0" dirty="0" smtClean="0"/>
              <a:t> friction means of transport, for bulk goods</a:t>
            </a:r>
          </a:p>
          <a:p>
            <a:r>
              <a:rPr lang="en-US" baseline="0" dirty="0" smtClean="0"/>
              <a:t>Superhighways of </a:t>
            </a:r>
            <a:r>
              <a:rPr lang="en-US" baseline="0" dirty="0" err="1" smtClean="0"/>
              <a:t>Mesop</a:t>
            </a:r>
            <a:r>
              <a:rPr lang="en-US" baseline="0" dirty="0" smtClean="0"/>
              <a:t> civ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49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Together, these elements enable population</a:t>
            </a:r>
            <a:r>
              <a:rPr lang="en-US" baseline="0" dirty="0" smtClean="0"/>
              <a:t> nucleation (i.e., urbanism)</a:t>
            </a:r>
          </a:p>
          <a:p>
            <a:r>
              <a:rPr lang="en-US" baseline="0" dirty="0" smtClean="0"/>
              <a:t>Highly durable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06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Danger of salinization</a:t>
            </a:r>
          </a:p>
          <a:p>
            <a:r>
              <a:rPr lang="en-US" dirty="0" err="1" smtClean="0"/>
              <a:t>Irrig</a:t>
            </a:r>
            <a:r>
              <a:rPr lang="en-US" dirty="0" smtClean="0"/>
              <a:t> water contains</a:t>
            </a:r>
            <a:r>
              <a:rPr lang="en-US" baseline="0" dirty="0" smtClean="0"/>
              <a:t> suspended salts</a:t>
            </a:r>
          </a:p>
          <a:p>
            <a:r>
              <a:rPr lang="en-US" baseline="0" dirty="0" smtClean="0"/>
              <a:t>Must be flushed out of soils</a:t>
            </a:r>
          </a:p>
          <a:p>
            <a:r>
              <a:rPr lang="en-US" baseline="0" dirty="0" smtClean="0"/>
              <a:t>Over </a:t>
            </a:r>
            <a:r>
              <a:rPr lang="en-US" baseline="0" dirty="0" err="1" smtClean="0"/>
              <a:t>irrig</a:t>
            </a:r>
            <a:r>
              <a:rPr lang="en-US" baseline="0" dirty="0" smtClean="0"/>
              <a:t> keeps water table high, salts in root zone, low 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“greater </a:t>
            </a:r>
            <a:r>
              <a:rPr lang="en-US" dirty="0" err="1" smtClean="0"/>
              <a:t>mesop</a:t>
            </a:r>
            <a:r>
              <a:rPr lang="en-US" dirty="0" smtClean="0"/>
              <a:t>” but could talk about,</a:t>
            </a:r>
            <a:r>
              <a:rPr lang="en-US" baseline="0" dirty="0" smtClean="0"/>
              <a:t> e.g., Egypt, other riverine civ</a:t>
            </a:r>
          </a:p>
          <a:p>
            <a:r>
              <a:rPr lang="en-US" baseline="0" dirty="0" smtClean="0"/>
              <a:t>Water at broad spatial scale, regions</a:t>
            </a:r>
          </a:p>
          <a:p>
            <a:r>
              <a:rPr lang="en-US" baseline="0" dirty="0" smtClean="0"/>
              <a:t>Mostly as an economic resource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09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Rivers and canals defined spatial patterns of settlement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28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Irrigation as a royal task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Wittfogel</a:t>
            </a:r>
            <a:r>
              <a:rPr lang="en-US" dirty="0" smtClean="0"/>
              <a:t> hydraulic hypothesis disproven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71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Rivers Move!  Mississippi, Euphrates,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6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 larger structural changes</a:t>
            </a:r>
          </a:p>
          <a:p>
            <a:r>
              <a:rPr lang="en-US" dirty="0" smtClean="0"/>
              <a:t>Because of levee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82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Humans</a:t>
            </a:r>
            <a:r>
              <a:rPr lang="en-US" baseline="0" dirty="0" smtClean="0"/>
              <a:t> countering river mobility</a:t>
            </a:r>
          </a:p>
          <a:p>
            <a:r>
              <a:rPr lang="en-US" baseline="0" dirty="0" smtClean="0"/>
              <a:t>Humans causing river mobility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49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Rainfed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agriculture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Risks/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rises and collapses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35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CHALLENGES TO water</a:t>
            </a:r>
            <a:r>
              <a:rPr lang="en-US" baseline="0" dirty="0" smtClean="0"/>
              <a:t> manipulation</a:t>
            </a:r>
            <a:endParaRPr lang="en-US" dirty="0" smtClean="0"/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downcutting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rivers, terraces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with very large and powerful states does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irrig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2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were the Assyrians?</a:t>
            </a:r>
          </a:p>
          <a:p>
            <a:r>
              <a:rPr lang="en-US" dirty="0" smtClean="0"/>
              <a:t>Founders of new cities in Northern Mesopotamia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19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8667C-BA56-4D64-A264-9726665762C1}" type="slidenum">
              <a:rPr lang="en-US"/>
              <a:pPr/>
              <a:t>30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 dirty="0" smtClean="0"/>
              <a:t>Expansionary polity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Forced migration of conquered peoples</a:t>
            </a:r>
          </a:p>
          <a:p>
            <a:r>
              <a:rPr lang="en-US" dirty="0" smtClean="0"/>
              <a:t>But where did they go?  Cities and countryside of Assyria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Geographical Framework (modern political boundaries)</a:t>
            </a:r>
          </a:p>
          <a:p>
            <a:r>
              <a:rPr lang="en-US" dirty="0" smtClean="0"/>
              <a:t>Kurdistan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1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Situation of Nimrud, new capital</a:t>
            </a:r>
          </a:p>
          <a:p>
            <a:r>
              <a:rPr lang="en-US" dirty="0" smtClean="0"/>
              <a:t>1. Canal Head,</a:t>
            </a:r>
            <a:r>
              <a:rPr lang="en-US" baseline="0" dirty="0" smtClean="0"/>
              <a:t> move water along </a:t>
            </a:r>
            <a:r>
              <a:rPr lang="en-US" baseline="0" dirty="0" err="1" smtClean="0"/>
              <a:t>Zab</a:t>
            </a:r>
            <a:endParaRPr lang="en-US" baseline="0" dirty="0" smtClean="0"/>
          </a:p>
          <a:p>
            <a:r>
              <a:rPr lang="en-US" dirty="0" smtClean="0"/>
              <a:t>2.</a:t>
            </a:r>
            <a:r>
              <a:rPr lang="en-US" baseline="0" dirty="0" smtClean="0"/>
              <a:t> Away from </a:t>
            </a:r>
            <a:r>
              <a:rPr lang="en-US" baseline="0" dirty="0" err="1" smtClean="0"/>
              <a:t>Zab</a:t>
            </a:r>
            <a:r>
              <a:rPr lang="en-US" baseline="0" dirty="0" smtClean="0"/>
              <a:t> toward Nimrud, with local irrigation</a:t>
            </a:r>
          </a:p>
          <a:p>
            <a:r>
              <a:rPr lang="en-US" baseline="0" dirty="0" smtClean="0"/>
              <a:t>3. Following topography</a:t>
            </a:r>
          </a:p>
          <a:p>
            <a:r>
              <a:rPr lang="en-US" baseline="0" dirty="0" smtClean="0"/>
              <a:t>4. Water possibly into city itself</a:t>
            </a:r>
          </a:p>
          <a:p>
            <a:r>
              <a:rPr lang="en-US" baseline="0" dirty="0" smtClean="0"/>
              <a:t>Remarkable engineering accomplishment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67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Nimrud</a:t>
            </a:r>
            <a:r>
              <a:rPr lang="en-US" baseline="0" dirty="0" smtClean="0"/>
              <a:t> accomplishment surpassed by Nineveh, final capital ca. 700 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93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Remarkable</a:t>
            </a:r>
            <a:r>
              <a:rPr lang="en-US" baseline="0" dirty="0" smtClean="0"/>
              <a:t> depiction from </a:t>
            </a:r>
            <a:r>
              <a:rPr lang="en-US" baseline="0" dirty="0" err="1" smtClean="0"/>
              <a:t>Asb</a:t>
            </a:r>
            <a:r>
              <a:rPr lang="en-US" baseline="0" dirty="0" smtClean="0"/>
              <a:t> palace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6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 primarily</a:t>
            </a:r>
            <a:r>
              <a:rPr lang="en-US" baseline="0" dirty="0" smtClean="0"/>
              <a:t> concerned with </a:t>
            </a:r>
            <a:r>
              <a:rPr lang="en-US" baseline="0" dirty="0" err="1" smtClean="0"/>
              <a:t>exc</a:t>
            </a:r>
            <a:r>
              <a:rPr lang="en-US" baseline="0" dirty="0" smtClean="0"/>
              <a:t> of major cities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palaces</a:t>
            </a:r>
          </a:p>
          <a:p>
            <a:r>
              <a:rPr lang="en-US" baseline="0" dirty="0" smtClean="0"/>
              <a:t>Field </a:t>
            </a:r>
            <a:r>
              <a:rPr lang="en-US" baseline="0" dirty="0" err="1" smtClean="0"/>
              <a:t>landsc</a:t>
            </a:r>
            <a:r>
              <a:rPr lang="en-US" baseline="0" dirty="0" smtClean="0"/>
              <a:t> observations anecdotal</a:t>
            </a:r>
          </a:p>
          <a:p>
            <a:r>
              <a:rPr lang="en-US" baseline="0" dirty="0" err="1" smtClean="0"/>
              <a:t>Bandwai</a:t>
            </a:r>
            <a:r>
              <a:rPr lang="en-US" baseline="0" dirty="0" smtClean="0"/>
              <a:t> earthwork, D. Oates 1950’s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3B91-A8AC-486A-8BD8-3AF3A625614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err="1" smtClean="0"/>
              <a:t>Bandwai</a:t>
            </a:r>
            <a:r>
              <a:rPr lang="en-US" dirty="0" smtClean="0"/>
              <a:t> is clear; shows us the “signature”</a:t>
            </a:r>
          </a:p>
          <a:p>
            <a:pPr marL="228600" indent="-228600">
              <a:buAutoNum type="arabicPeriod"/>
            </a:pPr>
            <a:r>
              <a:rPr lang="en-US" dirty="0" smtClean="0"/>
              <a:t>We can then find it elsewhere: </a:t>
            </a:r>
            <a:r>
              <a:rPr lang="en-US" dirty="0" err="1" smtClean="0"/>
              <a:t>Maltai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Again near</a:t>
            </a:r>
            <a:r>
              <a:rPr lang="en-US" baseline="0" dirty="0" smtClean="0"/>
              <a:t> Tell </a:t>
            </a:r>
            <a:r>
              <a:rPr lang="en-US" baseline="0" dirty="0" err="1" smtClean="0"/>
              <a:t>Uskof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3B91-A8AC-486A-8BD8-3AF3A625614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Turn to NE, </a:t>
            </a:r>
            <a:r>
              <a:rPr lang="en-US" dirty="0" err="1" smtClean="0"/>
              <a:t>Khinis</a:t>
            </a:r>
            <a:r>
              <a:rPr lang="en-US" dirty="0" smtClean="0"/>
              <a:t> System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Opportunistic visits, 1st by Layard in 1850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 of C in 1930’s at </a:t>
            </a:r>
            <a:r>
              <a:rPr lang="en-US" baseline="0" dirty="0" err="1" smtClean="0"/>
              <a:t>Jerwan</a:t>
            </a:r>
            <a:r>
              <a:rPr lang="en-US" baseline="0" dirty="0" smtClean="0"/>
              <a:t> aqueduct; </a:t>
            </a:r>
            <a:r>
              <a:rPr lang="en-US" baseline="0" dirty="0" err="1" smtClean="0"/>
              <a:t>reconstr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A3B91-A8AC-486A-8BD8-3AF3A625614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Geography:</a:t>
            </a:r>
            <a:r>
              <a:rPr lang="en-US" baseline="0" dirty="0" smtClean="0"/>
              <a:t> Zagros </a:t>
            </a:r>
            <a:r>
              <a:rPr lang="en-US" baseline="0" dirty="0" err="1" smtClean="0"/>
              <a:t>Mts</a:t>
            </a:r>
            <a:endParaRPr lang="en-US" baseline="0" dirty="0" smtClean="0"/>
          </a:p>
          <a:p>
            <a:r>
              <a:rPr lang="en-US" baseline="0" dirty="0" smtClean="0"/>
              <a:t>Rainfall patterns: from W, hit </a:t>
            </a:r>
            <a:r>
              <a:rPr lang="en-US" baseline="0" dirty="0" err="1" smtClean="0"/>
              <a:t>mts</a:t>
            </a:r>
            <a:endParaRPr lang="en-US" baseline="0" dirty="0" smtClean="0"/>
          </a:p>
          <a:p>
            <a:r>
              <a:rPr lang="en-US" baseline="0" dirty="0" smtClean="0"/>
              <a:t>Tigris and Euphrates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9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Distribution of rainfall</a:t>
            </a:r>
          </a:p>
          <a:p>
            <a:r>
              <a:rPr lang="en-US" dirty="0" smtClean="0"/>
              <a:t>“Fertile Crescent”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1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seasonality: all rain in winter</a:t>
            </a:r>
          </a:p>
          <a:p>
            <a:r>
              <a:rPr lang="en-US" dirty="0" smtClean="0"/>
              <a:t>Also year-to-year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62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 between N and S Mesopotamia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Foothills: small valleys,</a:t>
            </a:r>
            <a:r>
              <a:rPr lang="en-US" baseline="0" dirty="0" smtClean="0"/>
              <a:t> springs, small areas of cultivable land</a:t>
            </a:r>
          </a:p>
          <a:p>
            <a:r>
              <a:rPr lang="en-US" baseline="0" dirty="0" smtClean="0"/>
              <a:t>Kurdistan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Relatively high</a:t>
            </a:r>
            <a:r>
              <a:rPr lang="en-US" baseline="0" dirty="0" smtClean="0"/>
              <a:t> annual rainfall</a:t>
            </a:r>
          </a:p>
          <a:p>
            <a:r>
              <a:rPr lang="en-US" baseline="0" dirty="0" smtClean="0"/>
              <a:t>Slopes steep, rivers deep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D38F-EB6F-47D9-92E7-00EA6F781E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4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7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8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3AD83B-2D15-4D83-8F4C-D952C9066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4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0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0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9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4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4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6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5BFD-CB24-49AC-92C9-65A7CF822F4E}" type="datetimeFigureOut">
              <a:rPr lang="en-US" smtClean="0"/>
              <a:t>10/1/12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A548-3DFC-4149-BF22-A088B33A9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A965BFD-CB24-49AC-92C9-65A7CF822F4E}" type="datetimeFigureOut">
              <a:rPr lang="en-US" smtClean="0"/>
              <a:pPr/>
              <a:t>10/1/12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2E6A548-3DFC-4149-BF22-A088B33A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0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0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0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:\Archaeology\Imagery\Gerster\15 Nimr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613"/>
            <a:ext cx="8991600" cy="68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7575"/>
            <a:ext cx="7772400" cy="1470025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and Early Civilization in Mesopotamia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6172200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i="1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in Context: Exploring water in the Middle East region through GIS mapping and cross-disciplinary perspectives  </a:t>
            </a:r>
            <a:r>
              <a:rPr lang="en-US" i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28 September 2012</a:t>
            </a:r>
            <a:endParaRPr lang="en-US" i="1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veritas transp bkg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0" y="5197971"/>
            <a:ext cx="511789" cy="589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7853" y="3505200"/>
            <a:ext cx="368568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Ur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L. Loeb Associate Professor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Social Sciences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Anthropology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Harvard University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20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v26186_MiddleE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8763000" cy="6846888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971800" y="5410200"/>
            <a:ext cx="3886200" cy="1143000"/>
          </a:xfrm>
        </p:spPr>
        <p:txBody>
          <a:bodyPr/>
          <a:lstStyle/>
          <a:p>
            <a:r>
              <a:rPr lang="en-US" sz="3200" dirty="0"/>
              <a:t>Mesopotamia </a:t>
            </a:r>
            <a:br>
              <a:rPr lang="en-US" sz="3200" dirty="0"/>
            </a:br>
            <a:r>
              <a:rPr lang="en-US" sz="3200" dirty="0"/>
              <a:t>3 Nov 2003</a:t>
            </a:r>
          </a:p>
        </p:txBody>
      </p:sp>
    </p:spTree>
    <p:extLst>
      <p:ext uri="{BB962C8B-B14F-4D97-AF65-F5344CB8AC3E}">
        <p14:creationId xmlns:p14="http://schemas.microsoft.com/office/powerpoint/2010/main" val="34598934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Baghdad area top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334000"/>
            <a:ext cx="3124200" cy="838200"/>
          </a:xfr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Topography of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Southern Mesopotamia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 rot="-2324191">
            <a:off x="4495800" y="44196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(Relict Levees)</a:t>
            </a:r>
          </a:p>
        </p:txBody>
      </p:sp>
    </p:spTree>
    <p:extLst>
      <p:ext uri="{BB962C8B-B14F-4D97-AF65-F5344CB8AC3E}">
        <p14:creationId xmlns:p14="http://schemas.microsoft.com/office/powerpoint/2010/main" val="1377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onur\Desktop\27-Y99DUC5X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7735"/>
            <a:ext cx="795748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Marshes of southern Mesopotamia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1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and Mesopotamian</a:t>
            </a:r>
            <a:r>
              <a:rPr lang="en-US" baseline="0" dirty="0" smtClean="0"/>
              <a:t> Origins</a:t>
            </a:r>
            <a:br>
              <a:rPr lang="en-US" baseline="0" dirty="0" smtClean="0"/>
            </a:br>
            <a:r>
              <a:rPr lang="en-US" dirty="0" smtClean="0"/>
              <a:t>ca. 3000-1500 BC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8001000" cy="33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www.mesopotamia.co.uk/writing/images/cun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5829"/>
            <a:ext cx="2000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2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sonur\Desktop\PersianGulf_20011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07902" y="76200"/>
            <a:ext cx="4399356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Head of the Gulf?</a:t>
            </a:r>
            <a:endParaRPr lang="en-US" dirty="0"/>
          </a:p>
        </p:txBody>
      </p:sp>
      <p:sp>
        <p:nvSpPr>
          <p:cNvPr id="3" name="Donut 2"/>
          <p:cNvSpPr/>
          <p:nvPr/>
        </p:nvSpPr>
        <p:spPr>
          <a:xfrm>
            <a:off x="477520" y="2590800"/>
            <a:ext cx="152400" cy="152400"/>
          </a:xfrm>
          <a:prstGeom prst="don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762" y="20690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Uruk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3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3651250" y="381000"/>
          <a:ext cx="549275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Image" r:id="rId4" imgW="3945122" imgH="4268293" progId="">
                  <p:embed/>
                </p:oleObj>
              </mc:Choice>
              <mc:Fallback>
                <p:oleObj name="Image" r:id="rId4" imgW="3945122" imgH="42682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0" y="381000"/>
                        <a:ext cx="549275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228600" y="4724400"/>
          <a:ext cx="6324600" cy="18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Image" r:id="rId6" imgW="3822523" imgH="1115665" progId="">
                  <p:embed/>
                </p:oleObj>
              </mc:Choice>
              <mc:Fallback>
                <p:oleObj name="Image" r:id="rId6" imgW="3822523" imgH="11156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724400"/>
                        <a:ext cx="6324600" cy="1846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2971800" cy="29257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Irrigation in </a:t>
            </a:r>
            <a:r>
              <a:rPr lang="en-US" sz="3200" b="1" dirty="0"/>
              <a:t>Southern Mesopotamia</a:t>
            </a:r>
          </a:p>
        </p:txBody>
      </p:sp>
    </p:spTree>
    <p:extLst>
      <p:ext uri="{BB962C8B-B14F-4D97-AF65-F5344CB8AC3E}">
        <p14:creationId xmlns:p14="http://schemas.microsoft.com/office/powerpoint/2010/main" val="22374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rleymuenst.jpg                                               00166B65Milhouse                       B83A082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219"/>
            <a:ext cx="8229600" cy="81585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Why irrigate?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323056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Quantity of water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Timing of water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Higher and more reliable yields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raq-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74700"/>
            <a:ext cx="8529638" cy="5778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7200" y="1984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Archaeology\Imagery\UR-Reconst-U51-BADNUMB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52400"/>
            <a:ext cx="6553200" cy="650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9549" y="160638"/>
            <a:ext cx="2209800" cy="1134762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/>
              <a:t>Mesopotamian </a:t>
            </a:r>
            <a:br>
              <a:rPr lang="en-US" sz="2400" dirty="0" smtClean="0"/>
            </a:br>
            <a:r>
              <a:rPr lang="en-US" sz="2400" dirty="0" smtClean="0"/>
              <a:t>Cities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0" y="6288820"/>
            <a:ext cx="224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City of Ur, ca. 1700 BC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ur\Desktop\abs-sal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1687"/>
            <a:ext cx="8558213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Salinization through Over-Irrigation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200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895600"/>
            <a:ext cx="5562600" cy="3230563"/>
          </a:xfrm>
        </p:spPr>
        <p:txBody>
          <a:bodyPr/>
          <a:lstStyle/>
          <a:p>
            <a:r>
              <a:rPr lang="en-US" dirty="0" smtClean="0"/>
              <a:t>“Greater Mesopotamia”</a:t>
            </a:r>
          </a:p>
          <a:p>
            <a:r>
              <a:rPr lang="en-US" dirty="0" smtClean="0"/>
              <a:t>Water at a Regional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sonur\Desktop\u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52400"/>
            <a:ext cx="5929312" cy="6506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5791200"/>
            <a:ext cx="2667000" cy="867524"/>
          </a:xfrm>
        </p:spPr>
        <p:txBody>
          <a:bodyPr>
            <a:noAutofit/>
          </a:bodyPr>
          <a:lstStyle/>
          <a:p>
            <a:pPr algn="r"/>
            <a:r>
              <a:rPr lang="en-US" sz="1600" dirty="0" smtClean="0"/>
              <a:t>Settlement and Watercourses </a:t>
            </a:r>
            <a:br>
              <a:rPr lang="en-US" sz="1600" dirty="0" smtClean="0"/>
            </a:br>
            <a:r>
              <a:rPr lang="en-US" sz="1600" dirty="0" smtClean="0"/>
              <a:t>ca. 2000 BC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1" y="15240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Mesopotamia as a Riverine Civilization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5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3962400" cy="1935162"/>
          </a:xfrm>
        </p:spPr>
        <p:txBody>
          <a:bodyPr/>
          <a:lstStyle/>
          <a:p>
            <a:r>
              <a:rPr lang="en-US" dirty="0" smtClean="0"/>
              <a:t>Water and Kings</a:t>
            </a:r>
            <a:endParaRPr lang="en-US" dirty="0"/>
          </a:p>
        </p:txBody>
      </p:sp>
      <p:pic>
        <p:nvPicPr>
          <p:cNvPr id="4098" name="Picture 2" descr="http://www.historians.org/tl/lessonplans/nc/kinard/Hammur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438650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5925920"/>
            <a:ext cx="265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Hammurabi and Shamash, the Sun God</a:t>
            </a:r>
            <a:endParaRPr lang="en-US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1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nippur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81075"/>
            <a:ext cx="8229600" cy="5419725"/>
          </a:xfrm>
          <a:prstGeom prst="rect">
            <a:avLst/>
          </a:prstGeom>
          <a:noFill/>
        </p:spPr>
      </p:pic>
      <p:sp>
        <p:nvSpPr>
          <p:cNvPr id="686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2356" y="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The Dynamic Environment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73643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gaschecole_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11212"/>
            <a:ext cx="8763000" cy="5970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35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Small Fluctuations: Oxbows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067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wilkinson2003_fig5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8600"/>
            <a:ext cx="7010400" cy="5651500"/>
          </a:xfrm>
          <a:prstGeom prst="rect">
            <a:avLst/>
          </a:prstGeom>
          <a:noFill/>
        </p:spPr>
      </p:pic>
      <p:sp>
        <p:nvSpPr>
          <p:cNvPr id="665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19800"/>
            <a:ext cx="8229600" cy="639763"/>
          </a:xfrm>
        </p:spPr>
        <p:txBody>
          <a:bodyPr/>
          <a:lstStyle/>
          <a:p>
            <a:r>
              <a:rPr lang="en-US" sz="2800" dirty="0"/>
              <a:t>Levee Formation</a:t>
            </a:r>
          </a:p>
        </p:txBody>
      </p:sp>
    </p:spTree>
    <p:extLst>
      <p:ext uri="{BB962C8B-B14F-4D97-AF65-F5344CB8AC3E}">
        <p14:creationId xmlns:p14="http://schemas.microsoft.com/office/powerpoint/2010/main" val="21965870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verhoeven_fig2"/>
          <p:cNvPicPr>
            <a:picLocks noChangeAspect="1" noChangeArrowheads="1"/>
          </p:cNvPicPr>
          <p:nvPr/>
        </p:nvPicPr>
        <p:blipFill rotWithShape="1">
          <a:blip r:embed="rId2"/>
          <a:srcRect b="19634"/>
          <a:stretch/>
        </p:blipFill>
        <p:spPr bwMode="auto">
          <a:xfrm>
            <a:off x="287721" y="716280"/>
            <a:ext cx="8627679" cy="60655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162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Dramatic</a:t>
            </a:r>
            <a:r>
              <a:rPr lang="en-US" sz="3200" baseline="0" dirty="0" smtClean="0"/>
              <a:t> Shifts: River Avulsions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83653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wilkinson2003_fig5-11"/>
          <p:cNvPicPr>
            <a:picLocks noChangeAspect="1" noChangeArrowheads="1"/>
          </p:cNvPicPr>
          <p:nvPr/>
        </p:nvPicPr>
        <p:blipFill rotWithShape="1">
          <a:blip r:embed="rId3"/>
          <a:srcRect b="13104"/>
          <a:stretch/>
        </p:blipFill>
        <p:spPr bwMode="auto">
          <a:xfrm>
            <a:off x="3581400" y="144109"/>
            <a:ext cx="5456237" cy="64852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3200400" cy="1981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Abandonment of the Central Floodplain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98227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esop_SA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029200"/>
            <a:ext cx="2209800" cy="990600"/>
          </a:xfr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Water in Northern Mesopotamia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116738" y="1295400"/>
            <a:ext cx="25314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Northern Mesopotamia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5029200" y="2286000"/>
            <a:ext cx="6046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Assyria</a:t>
            </a:r>
          </a:p>
        </p:txBody>
      </p:sp>
      <p:sp>
        <p:nvSpPr>
          <p:cNvPr id="145417" name="Oval 9"/>
          <p:cNvSpPr>
            <a:spLocks noChangeArrowheads="1"/>
          </p:cNvSpPr>
          <p:nvPr/>
        </p:nvSpPr>
        <p:spPr bwMode="auto">
          <a:xfrm>
            <a:off x="6781800" y="6019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6838950" y="5788025"/>
            <a:ext cx="53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/>
              <a:t>Uruk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8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ildriverreview.com/wrratlarge/wp-content/uploads/2009/04/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2000"/>
            <a:ext cx="880109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22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Upper Tigris River Valley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933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asonur\Desktop\Assyria Topograph 20111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23" y="152400"/>
            <a:ext cx="617812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2971800" cy="13716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Capitals of the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Neo-Assyrian </a:t>
            </a:r>
            <a:r>
              <a:rPr lang="en-US" sz="2400" b="1" dirty="0" smtClean="0">
                <a:solidFill>
                  <a:schemeClr val="tx1"/>
                </a:solidFill>
              </a:rPr>
              <a:t>Empire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ca. 900-600 BC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>
            <a:off x="457200" y="1981200"/>
            <a:ext cx="3048000" cy="2970213"/>
            <a:chOff x="288" y="1248"/>
            <a:chExt cx="1920" cy="1871"/>
          </a:xfrm>
        </p:grpSpPr>
        <p:pic>
          <p:nvPicPr>
            <p:cNvPr id="96261" name="Picture 5" descr="roaf_SennRelie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1248"/>
              <a:ext cx="1920" cy="187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6262" name="Text Box 6"/>
            <p:cNvSpPr txBox="1">
              <a:spLocks noChangeArrowheads="1"/>
            </p:cNvSpPr>
            <p:nvPr/>
          </p:nvSpPr>
          <p:spPr bwMode="auto">
            <a:xfrm>
              <a:off x="1248" y="1296"/>
              <a:ext cx="90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Sennacherib </a:t>
              </a:r>
            </a:p>
            <a:p>
              <a:pPr algn="r" eaLnBrk="0" hangingPunct="0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(704-681 BC)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Modern Political Mideast hs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61163"/>
          </a:xfrm>
          <a:prstGeom prst="rect">
            <a:avLst/>
          </a:prstGeom>
          <a:noFill/>
        </p:spPr>
      </p:pic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638800"/>
            <a:ext cx="3048000" cy="868363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b="1">
                <a:solidFill>
                  <a:schemeClr val="tx1"/>
                </a:solidFill>
              </a:rPr>
              <a:t>Modern Mesopotamia</a:t>
            </a:r>
          </a:p>
        </p:txBody>
      </p:sp>
    </p:spTree>
    <p:extLst>
      <p:ext uri="{BB962C8B-B14F-4D97-AF65-F5344CB8AC3E}">
        <p14:creationId xmlns:p14="http://schemas.microsoft.com/office/powerpoint/2010/main" val="10638072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7162800" y="22098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</a:rPr>
              <a:t>MEDIA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858000" y="4876800"/>
            <a:ext cx="1719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SOUTHERN </a:t>
            </a:r>
          </a:p>
          <a:p>
            <a:pPr eaLnBrk="1" hangingPunct="1"/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MESOPOTAMIA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685800"/>
            <a:ext cx="2590800" cy="609600"/>
          </a:xfr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The Assyrian Empire, 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900-700 BC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0" y="6400800"/>
            <a:ext cx="532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From Wilkinson </a:t>
            </a:r>
            <a:r>
              <a:rPr lang="en-US">
                <a:solidFill>
                  <a:schemeClr val="bg1"/>
                </a:solidFill>
              </a:rPr>
              <a:t>et al</a:t>
            </a:r>
            <a:r>
              <a:rPr lang="en-US" i="1">
                <a:solidFill>
                  <a:schemeClr val="bg1"/>
                </a:solidFill>
              </a:rPr>
              <a:t>. 2005, based on Roaf 1990</a:t>
            </a:r>
          </a:p>
        </p:txBody>
      </p:sp>
    </p:spTree>
    <p:extLst>
      <p:ext uri="{BB962C8B-B14F-4D97-AF65-F5344CB8AC3E}">
        <p14:creationId xmlns:p14="http://schemas.microsoft.com/office/powerpoint/2010/main" val="20119318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Pages from laymon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068"/>
            <a:ext cx="9144000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457200"/>
            <a:ext cx="4419600" cy="1066800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Assyrian Forced Migration of Conquered Peoples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670002" y="6488668"/>
            <a:ext cx="4187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From Layard, </a:t>
            </a:r>
            <a:r>
              <a:rPr lang="en-US" i="1" dirty="0">
                <a:solidFill>
                  <a:schemeClr val="bg1"/>
                </a:solidFill>
              </a:rPr>
              <a:t>Monuments of Nineveh  </a:t>
            </a:r>
            <a:r>
              <a:rPr lang="en-US" dirty="0">
                <a:solidFill>
                  <a:schemeClr val="bg1"/>
                </a:solidFill>
              </a:rPr>
              <a:t>vol. I</a:t>
            </a:r>
          </a:p>
        </p:txBody>
      </p:sp>
    </p:spTree>
    <p:extLst>
      <p:ext uri="{BB962C8B-B14F-4D97-AF65-F5344CB8AC3E}">
        <p14:creationId xmlns:p14="http://schemas.microsoft.com/office/powerpoint/2010/main" val="42022128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Archaeology\Imagery\Gerster\15 Nimr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0" y="152400"/>
            <a:ext cx="8542490" cy="64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67200" y="5029200"/>
            <a:ext cx="4397210" cy="1477962"/>
          </a:xfrm>
        </p:spPr>
        <p:txBody>
          <a:bodyPr>
            <a:noAutofit/>
          </a:bodyPr>
          <a:lstStyle/>
          <a:p>
            <a:r>
              <a:rPr lang="en-US" sz="3600" dirty="0" smtClean="0"/>
              <a:t>Nimrud</a:t>
            </a:r>
            <a:br>
              <a:rPr lang="en-US" sz="3600" dirty="0" smtClean="0"/>
            </a:br>
            <a:r>
              <a:rPr lang="en-US" sz="3600" dirty="0" smtClean="0"/>
              <a:t>(ancient </a:t>
            </a:r>
            <a:r>
              <a:rPr lang="en-US" sz="3600" dirty="0" err="1" smtClean="0"/>
              <a:t>Kalkhu</a:t>
            </a:r>
            <a:r>
              <a:rPr lang="en-US" sz="3600" dirty="0" smtClean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67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Archaeology\Conferences\2011 IMIA Erbil\Imagery\Negub-Nimrud canal 1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" y="155448"/>
            <a:ext cx="87782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18872" y="155448"/>
            <a:ext cx="8778240" cy="6583680"/>
            <a:chOff x="118872" y="155448"/>
            <a:chExt cx="8778240" cy="6583680"/>
          </a:xfrm>
        </p:grpSpPr>
        <p:pic>
          <p:nvPicPr>
            <p:cNvPr id="4" name="Picture 2" descr="Z:\Archaeology\Conferences\2011 IMIA Erbil\Imagery\Negub-Nimrud canal detail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" y="155448"/>
              <a:ext cx="8778240" cy="6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533400" y="1066800"/>
              <a:ext cx="2286000" cy="6397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err="1" smtClean="0"/>
                <a:t>Negub</a:t>
              </a:r>
              <a:r>
                <a:rPr lang="en-US" sz="2400" dirty="0" smtClean="0"/>
                <a:t> Tunnel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872" y="155448"/>
            <a:ext cx="8778240" cy="6583680"/>
            <a:chOff x="118872" y="155448"/>
            <a:chExt cx="8778240" cy="6583680"/>
          </a:xfrm>
        </p:grpSpPr>
        <p:pic>
          <p:nvPicPr>
            <p:cNvPr id="6" name="Picture 5" descr="Z:\Archaeology\Conferences\2011 IMIA Erbil\Imagery\Negub-Nimrud canal detail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" y="155448"/>
              <a:ext cx="8778240" cy="6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239000" y="1036002"/>
              <a:ext cx="13627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Local </a:t>
              </a:r>
            </a:p>
            <a:p>
              <a:r>
                <a:rPr lang="en-US" sz="2400" b="1" dirty="0" smtClean="0"/>
                <a:t>Irrigation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872" y="155448"/>
            <a:ext cx="8778240" cy="6583680"/>
            <a:chOff x="118872" y="176784"/>
            <a:chExt cx="8778240" cy="6583680"/>
          </a:xfrm>
        </p:grpSpPr>
        <p:pic>
          <p:nvPicPr>
            <p:cNvPr id="10" name="Picture 2" descr="Z:\Archaeology\Conferences\2011 IMIA Erbil\Imagery\Negub-Nimrud canal detail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" y="176784"/>
              <a:ext cx="8778240" cy="6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858000" y="1066800"/>
              <a:ext cx="1676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Conforming to Topography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8872" y="155448"/>
            <a:ext cx="8778240" cy="6583680"/>
            <a:chOff x="118872" y="155448"/>
            <a:chExt cx="8778240" cy="6583680"/>
          </a:xfrm>
        </p:grpSpPr>
        <p:pic>
          <p:nvPicPr>
            <p:cNvPr id="13" name="Picture 2" descr="Z:\Archaeology\Conferences\2011 IMIA Erbil\Imagery\Negub-Nimrud canal detail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" y="155448"/>
              <a:ext cx="8778240" cy="658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010400" y="609600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Water for Nimrud?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nineveh_1108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00100"/>
            <a:ext cx="8077200" cy="6059488"/>
          </a:xfrm>
          <a:noFill/>
          <a:ln/>
        </p:spPr>
      </p:pic>
      <p:sp>
        <p:nvSpPr>
          <p:cNvPr id="139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2578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Nineveh (ca. 700 BC)</a:t>
            </a:r>
            <a:endParaRPr lang="en-US" sz="3200" b="1" dirty="0"/>
          </a:p>
        </p:txBody>
      </p:sp>
      <p:pic>
        <p:nvPicPr>
          <p:cNvPr id="139268" name="Picture 4" descr="roaf_ninevehw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52400"/>
            <a:ext cx="3810000" cy="2327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7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9" descr="Bagg2000_Taf5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763000" cy="6943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2" name="Picture 10" descr="reli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7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Bandwai_Oates_Plate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5951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The Cross-Watershed Earthwork</a:t>
            </a:r>
            <a:r>
              <a:rPr lang="en-US" sz="2800" baseline="0" dirty="0" smtClean="0">
                <a:solidFill>
                  <a:schemeClr val="tx1"/>
                </a:solidFill>
              </a:rPr>
              <a:t> near </a:t>
            </a:r>
            <a:r>
              <a:rPr lang="en-US" sz="2800" baseline="0" dirty="0" err="1" smtClean="0">
                <a:solidFill>
                  <a:schemeClr val="tx1"/>
                </a:solidFill>
              </a:rPr>
              <a:t>Bandwai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772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northsy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4863"/>
            <a:ext cx="9144000" cy="5672137"/>
          </a:xfrm>
          <a:prstGeom prst="rect">
            <a:avLst/>
          </a:prstGeom>
          <a:noFill/>
        </p:spPr>
      </p:pic>
      <p:sp>
        <p:nvSpPr>
          <p:cNvPr id="201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40386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 smtClean="0"/>
              <a:t>Sennacherib’s “Northern </a:t>
            </a:r>
            <a:r>
              <a:rPr lang="en-US" sz="2000" b="1" dirty="0"/>
              <a:t>System”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981200" y="2209800"/>
            <a:ext cx="1444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chemeClr val="bg1"/>
                </a:solidFill>
              </a:rPr>
              <a:t>Bandwai Canal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4343400" y="2568575"/>
            <a:ext cx="1208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chemeClr val="bg1"/>
                </a:solidFill>
              </a:rPr>
              <a:t>Uskof Canal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5867400" y="4397375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chemeClr val="bg1"/>
                </a:solidFill>
              </a:rPr>
              <a:t>Kisiri Canal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7010400" y="5257800"/>
            <a:ext cx="776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Nineveh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8001000" y="3962400"/>
            <a:ext cx="979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Khorsabad</a:t>
            </a:r>
          </a:p>
        </p:txBody>
      </p:sp>
      <p:sp>
        <p:nvSpPr>
          <p:cNvPr id="201737" name="AutoShape 9"/>
          <p:cNvSpPr>
            <a:spLocks/>
          </p:cNvSpPr>
          <p:nvPr/>
        </p:nvSpPr>
        <p:spPr bwMode="auto">
          <a:xfrm>
            <a:off x="8001000" y="4610100"/>
            <a:ext cx="1066800" cy="342900"/>
          </a:xfrm>
          <a:prstGeom prst="callout1">
            <a:avLst>
              <a:gd name="adj1" fmla="val 33333"/>
              <a:gd name="adj2" fmla="val -7144"/>
              <a:gd name="adj3" fmla="val -38426"/>
              <a:gd name="adj4" fmla="val -6041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lg"/>
          </a:ln>
          <a:effectLst/>
        </p:spPr>
        <p:txBody>
          <a:bodyPr/>
          <a:lstStyle/>
          <a:p>
            <a:pPr eaLnBrk="0" hangingPunct="0"/>
            <a:r>
              <a:rPr lang="en-US" sz="1200" b="1"/>
              <a:t>Dam at </a:t>
            </a:r>
          </a:p>
          <a:p>
            <a:pPr eaLnBrk="0" hangingPunct="0"/>
            <a:r>
              <a:rPr lang="en-US" sz="1200" b="1"/>
              <a:t>al-Shallalat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228600" y="1730375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chemeClr val="bg1"/>
                </a:solidFill>
              </a:rPr>
              <a:t>Faida Canal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 rot="-3066781">
            <a:off x="2917031" y="3483769"/>
            <a:ext cx="811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i="1"/>
              <a:t>Wadi Milah</a:t>
            </a:r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 rot="2333219">
            <a:off x="6624638" y="3667125"/>
            <a:ext cx="846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i="1"/>
              <a:t>Khosr River</a:t>
            </a:r>
          </a:p>
        </p:txBody>
      </p:sp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609600" y="838200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chemeClr val="bg1"/>
                </a:solidFill>
              </a:rPr>
              <a:t>Maltai Canal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05200" y="228600"/>
            <a:ext cx="4865688" cy="6477000"/>
            <a:chOff x="2208" y="144"/>
            <a:chExt cx="3065" cy="4080"/>
          </a:xfrm>
        </p:grpSpPr>
        <p:pic>
          <p:nvPicPr>
            <p:cNvPr id="201743" name="Picture 15" descr="bandwa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88" y="144"/>
              <a:ext cx="2585" cy="40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1744" name="Line 16"/>
            <p:cNvSpPr>
              <a:spLocks noChangeShapeType="1"/>
            </p:cNvSpPr>
            <p:nvPr/>
          </p:nvSpPr>
          <p:spPr bwMode="auto">
            <a:xfrm flipH="1">
              <a:off x="2208" y="1104"/>
              <a:ext cx="576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04800" y="1219200"/>
            <a:ext cx="5181600" cy="5410200"/>
            <a:chOff x="192" y="768"/>
            <a:chExt cx="3264" cy="3408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192" y="1728"/>
              <a:ext cx="3264" cy="2448"/>
              <a:chOff x="0" y="0"/>
              <a:chExt cx="5760" cy="4320"/>
            </a:xfrm>
          </p:grpSpPr>
          <p:pic>
            <p:nvPicPr>
              <p:cNvPr id="201747" name="Picture 19" descr="maltai-faida_co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</p:spPr>
          </p:pic>
          <p:sp>
            <p:nvSpPr>
              <p:cNvPr id="201748" name="AutoShape 20"/>
              <p:cNvSpPr>
                <a:spLocks/>
              </p:cNvSpPr>
              <p:nvPr/>
            </p:nvSpPr>
            <p:spPr bwMode="auto">
              <a:xfrm>
                <a:off x="1632" y="2016"/>
                <a:ext cx="960" cy="288"/>
              </a:xfrm>
              <a:prstGeom prst="callout1">
                <a:avLst>
                  <a:gd name="adj1" fmla="val 25000"/>
                  <a:gd name="adj2" fmla="val 105000"/>
                  <a:gd name="adj3" fmla="val -37153"/>
                  <a:gd name="adj4" fmla="val 136458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pPr algn="r" eaLnBrk="0" hangingPunct="0"/>
                <a:r>
                  <a:rPr lang="en-US" sz="900" b="1">
                    <a:solidFill>
                      <a:schemeClr val="bg1"/>
                    </a:solidFill>
                  </a:rPr>
                  <a:t>Cross-Watershed</a:t>
                </a:r>
              </a:p>
              <a:p>
                <a:pPr algn="r" eaLnBrk="0" hangingPunct="0"/>
                <a:r>
                  <a:rPr lang="en-US" sz="900" b="1">
                    <a:solidFill>
                      <a:schemeClr val="bg1"/>
                    </a:solidFill>
                  </a:rPr>
                  <a:t>Earthwork</a:t>
                </a:r>
              </a:p>
            </p:txBody>
          </p:sp>
          <p:sp>
            <p:nvSpPr>
              <p:cNvPr id="201749" name="AutoShape 21"/>
              <p:cNvSpPr>
                <a:spLocks/>
              </p:cNvSpPr>
              <p:nvPr/>
            </p:nvSpPr>
            <p:spPr bwMode="auto">
              <a:xfrm>
                <a:off x="96" y="3312"/>
                <a:ext cx="960" cy="288"/>
              </a:xfrm>
              <a:prstGeom prst="callout1">
                <a:avLst>
                  <a:gd name="adj1" fmla="val 25000"/>
                  <a:gd name="adj2" fmla="val 105000"/>
                  <a:gd name="adj3" fmla="val -89931"/>
                  <a:gd name="adj4" fmla="val 149167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pPr algn="r" eaLnBrk="0" hangingPunct="0"/>
                <a:r>
                  <a:rPr lang="en-US" sz="900" b="1">
                    <a:solidFill>
                      <a:schemeClr val="bg1"/>
                    </a:solidFill>
                  </a:rPr>
                  <a:t>Cross-Watershed</a:t>
                </a:r>
              </a:p>
              <a:p>
                <a:pPr algn="r" eaLnBrk="0" hangingPunct="0"/>
                <a:r>
                  <a:rPr lang="en-US" sz="900" b="1">
                    <a:solidFill>
                      <a:schemeClr val="bg1"/>
                    </a:solidFill>
                  </a:rPr>
                  <a:t>Earthwork</a:t>
                </a:r>
              </a:p>
            </p:txBody>
          </p:sp>
        </p:grpSp>
        <p:sp>
          <p:nvSpPr>
            <p:cNvPr id="201750" name="Line 22"/>
            <p:cNvSpPr>
              <a:spLocks noChangeShapeType="1"/>
            </p:cNvSpPr>
            <p:nvPr/>
          </p:nvSpPr>
          <p:spPr bwMode="auto">
            <a:xfrm flipH="1" flipV="1">
              <a:off x="288" y="768"/>
              <a:ext cx="864" cy="10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52400" y="2667000"/>
            <a:ext cx="3962400" cy="3952875"/>
            <a:chOff x="96" y="1680"/>
            <a:chExt cx="2496" cy="2490"/>
          </a:xfrm>
        </p:grpSpPr>
        <p:pic>
          <p:nvPicPr>
            <p:cNvPr id="201752" name="Picture 24" descr="Uskof_overvie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1680"/>
              <a:ext cx="2246" cy="2490"/>
            </a:xfrm>
            <a:prstGeom prst="rect">
              <a:avLst/>
            </a:prstGeom>
            <a:noFill/>
          </p:spPr>
        </p:pic>
        <p:sp>
          <p:nvSpPr>
            <p:cNvPr id="201753" name="Line 25"/>
            <p:cNvSpPr>
              <a:spLocks noChangeShapeType="1"/>
            </p:cNvSpPr>
            <p:nvPr/>
          </p:nvSpPr>
          <p:spPr bwMode="auto">
            <a:xfrm flipV="1">
              <a:off x="2064" y="1872"/>
              <a:ext cx="528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9543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4stage2"/>
          <p:cNvPicPr>
            <a:picLocks noChangeAspect="1" noChangeArrowheads="1"/>
          </p:cNvPicPr>
          <p:nvPr/>
        </p:nvPicPr>
        <p:blipFill>
          <a:blip r:embed="rId3" cstate="print"/>
          <a:srcRect r="12375"/>
          <a:stretch>
            <a:fillRect/>
          </a:stretch>
        </p:blipFill>
        <p:spPr bwMode="auto">
          <a:xfrm>
            <a:off x="1265238" y="0"/>
            <a:ext cx="7878762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6751638" y="57150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</a:rPr>
              <a:t>Nineveh</a:t>
            </a:r>
          </a:p>
        </p:txBody>
      </p:sp>
      <p:sp>
        <p:nvSpPr>
          <p:cNvPr id="100357" name="AutoShape 5"/>
          <p:cNvSpPr>
            <a:spLocks/>
          </p:cNvSpPr>
          <p:nvPr/>
        </p:nvSpPr>
        <p:spPr bwMode="auto">
          <a:xfrm>
            <a:off x="6827838" y="4572000"/>
            <a:ext cx="1143000" cy="228600"/>
          </a:xfrm>
          <a:prstGeom prst="callout1">
            <a:avLst>
              <a:gd name="adj1" fmla="val 50000"/>
              <a:gd name="adj2" fmla="val -6667"/>
              <a:gd name="adj3" fmla="val 124306"/>
              <a:gd name="adj4" fmla="val -80139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lg"/>
          </a:ln>
          <a:effectLst/>
        </p:spPr>
        <p:txBody>
          <a:bodyPr/>
          <a:lstStyle/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Dam at</a:t>
            </a:r>
          </a:p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al-Shallalat</a:t>
            </a:r>
          </a:p>
        </p:txBody>
      </p:sp>
      <p:sp>
        <p:nvSpPr>
          <p:cNvPr id="100358" name="AutoShape 6"/>
          <p:cNvSpPr>
            <a:spLocks/>
          </p:cNvSpPr>
          <p:nvPr/>
        </p:nvSpPr>
        <p:spPr bwMode="auto">
          <a:xfrm>
            <a:off x="6370638" y="228600"/>
            <a:ext cx="1143000" cy="381000"/>
          </a:xfrm>
          <a:prstGeom prst="callout1">
            <a:avLst>
              <a:gd name="adj1" fmla="val 30000"/>
              <a:gd name="adj2" fmla="val -6667"/>
              <a:gd name="adj3" fmla="val 47500"/>
              <a:gd name="adj4" fmla="val -52639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lg"/>
          </a:ln>
          <a:effectLst/>
        </p:spPr>
        <p:txBody>
          <a:bodyPr/>
          <a:lstStyle/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Canalhead at Khinis</a:t>
            </a:r>
          </a:p>
        </p:txBody>
      </p:sp>
      <p:sp>
        <p:nvSpPr>
          <p:cNvPr id="100359" name="AutoShape 7"/>
          <p:cNvSpPr>
            <a:spLocks/>
          </p:cNvSpPr>
          <p:nvPr/>
        </p:nvSpPr>
        <p:spPr bwMode="auto">
          <a:xfrm>
            <a:off x="7361238" y="1524000"/>
            <a:ext cx="914400" cy="190500"/>
          </a:xfrm>
          <a:prstGeom prst="callout1">
            <a:avLst>
              <a:gd name="adj1" fmla="val 60000"/>
              <a:gd name="adj2" fmla="val -8333"/>
              <a:gd name="adj3" fmla="val 31667"/>
              <a:gd name="adj4" fmla="val -9705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lg"/>
          </a:ln>
          <a:effectLst/>
        </p:spPr>
        <p:txBody>
          <a:bodyPr/>
          <a:lstStyle/>
          <a:p>
            <a:pPr eaLnBrk="0" hangingPunct="0"/>
            <a:r>
              <a:rPr lang="en-US" sz="1200" b="1">
                <a:solidFill>
                  <a:schemeClr val="bg1"/>
                </a:solidFill>
              </a:rPr>
              <a:t>Aqueduct at Jerwan</a:t>
            </a:r>
          </a:p>
        </p:txBody>
      </p:sp>
      <p:grpSp>
        <p:nvGrpSpPr>
          <p:cNvPr id="100362" name="Group 10"/>
          <p:cNvGrpSpPr>
            <a:grpSpLocks/>
          </p:cNvGrpSpPr>
          <p:nvPr/>
        </p:nvGrpSpPr>
        <p:grpSpPr bwMode="auto">
          <a:xfrm>
            <a:off x="457200" y="228600"/>
            <a:ext cx="5105400" cy="6400800"/>
            <a:chOff x="288" y="144"/>
            <a:chExt cx="3216" cy="4032"/>
          </a:xfrm>
        </p:grpSpPr>
        <p:pic>
          <p:nvPicPr>
            <p:cNvPr id="100360" name="Picture 8" descr="khin pic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144"/>
              <a:ext cx="2778" cy="4032"/>
            </a:xfrm>
            <a:prstGeom prst="rect">
              <a:avLst/>
            </a:prstGeom>
            <a:noFill/>
          </p:spPr>
        </p:pic>
        <p:sp>
          <p:nvSpPr>
            <p:cNvPr id="100361" name="Line 9"/>
            <p:cNvSpPr>
              <a:spLocks noChangeShapeType="1"/>
            </p:cNvSpPr>
            <p:nvPr/>
          </p:nvSpPr>
          <p:spPr bwMode="auto">
            <a:xfrm flipV="1">
              <a:off x="2880" y="288"/>
              <a:ext cx="62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365" name="Group 13"/>
          <p:cNvGrpSpPr>
            <a:grpSpLocks/>
          </p:cNvGrpSpPr>
          <p:nvPr/>
        </p:nvGrpSpPr>
        <p:grpSpPr bwMode="auto">
          <a:xfrm>
            <a:off x="228600" y="152400"/>
            <a:ext cx="5715000" cy="6477000"/>
            <a:chOff x="144" y="96"/>
            <a:chExt cx="3600" cy="4080"/>
          </a:xfrm>
        </p:grpSpPr>
        <p:sp>
          <p:nvSpPr>
            <p:cNvPr id="100363" name="Line 11"/>
            <p:cNvSpPr>
              <a:spLocks noChangeShapeType="1"/>
            </p:cNvSpPr>
            <p:nvPr/>
          </p:nvSpPr>
          <p:spPr bwMode="auto">
            <a:xfrm flipV="1">
              <a:off x="2736" y="1008"/>
              <a:ext cx="100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00364" name="Picture 12" descr="jerwan isc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96"/>
              <a:ext cx="2849" cy="4080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374468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onur\Desktop\Bahrka ca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4903"/>
            <a:ext cx="8229600" cy="280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sonur\Desktop\P1275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1" y="3659269"/>
            <a:ext cx="8240534" cy="30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z="3200" dirty="0" smtClean="0"/>
              <a:t>Ancient Canals near </a:t>
            </a:r>
            <a:r>
              <a:rPr lang="en-US" sz="3200" dirty="0" err="1" smtClean="0"/>
              <a:t>Bahrka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071237" y="708663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Satellite Image (1967)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3638490"/>
            <a:ext cx="2829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View on Ground (2012)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13708" y="4962418"/>
            <a:ext cx="6010382" cy="719191"/>
          </a:xfrm>
          <a:custGeom>
            <a:avLst/>
            <a:gdLst>
              <a:gd name="connsiteX0" fmla="*/ 0 w 6010382"/>
              <a:gd name="connsiteY0" fmla="*/ 719191 h 719191"/>
              <a:gd name="connsiteX1" fmla="*/ 246580 w 6010382"/>
              <a:gd name="connsiteY1" fmla="*/ 678094 h 719191"/>
              <a:gd name="connsiteX2" fmla="*/ 287676 w 6010382"/>
              <a:gd name="connsiteY2" fmla="*/ 667820 h 719191"/>
              <a:gd name="connsiteX3" fmla="*/ 554804 w 6010382"/>
              <a:gd name="connsiteY3" fmla="*/ 647272 h 719191"/>
              <a:gd name="connsiteX4" fmla="*/ 1448656 w 6010382"/>
              <a:gd name="connsiteY4" fmla="*/ 647272 h 719191"/>
              <a:gd name="connsiteX5" fmla="*/ 1500027 w 6010382"/>
              <a:gd name="connsiteY5" fmla="*/ 636998 h 719191"/>
              <a:gd name="connsiteX6" fmla="*/ 1684962 w 6010382"/>
              <a:gd name="connsiteY6" fmla="*/ 616449 h 719191"/>
              <a:gd name="connsiteX7" fmla="*/ 1746607 w 6010382"/>
              <a:gd name="connsiteY7" fmla="*/ 585627 h 719191"/>
              <a:gd name="connsiteX8" fmla="*/ 1756881 w 6010382"/>
              <a:gd name="connsiteY8" fmla="*/ 554804 h 719191"/>
              <a:gd name="connsiteX9" fmla="*/ 1736332 w 6010382"/>
              <a:gd name="connsiteY9" fmla="*/ 534256 h 719191"/>
              <a:gd name="connsiteX10" fmla="*/ 1695236 w 6010382"/>
              <a:gd name="connsiteY10" fmla="*/ 523982 h 719191"/>
              <a:gd name="connsiteX11" fmla="*/ 1592494 w 6010382"/>
              <a:gd name="connsiteY11" fmla="*/ 503434 h 719191"/>
              <a:gd name="connsiteX12" fmla="*/ 1571946 w 6010382"/>
              <a:gd name="connsiteY12" fmla="*/ 482885 h 719191"/>
              <a:gd name="connsiteX13" fmla="*/ 1633591 w 6010382"/>
              <a:gd name="connsiteY13" fmla="*/ 441789 h 719191"/>
              <a:gd name="connsiteX14" fmla="*/ 1664413 w 6010382"/>
              <a:gd name="connsiteY14" fmla="*/ 431515 h 719191"/>
              <a:gd name="connsiteX15" fmla="*/ 1808252 w 6010382"/>
              <a:gd name="connsiteY15" fmla="*/ 421240 h 719191"/>
              <a:gd name="connsiteX16" fmla="*/ 2003461 w 6010382"/>
              <a:gd name="connsiteY16" fmla="*/ 400692 h 719191"/>
              <a:gd name="connsiteX17" fmla="*/ 2075380 w 6010382"/>
              <a:gd name="connsiteY17" fmla="*/ 390418 h 719191"/>
              <a:gd name="connsiteX18" fmla="*/ 2311685 w 6010382"/>
              <a:gd name="connsiteY18" fmla="*/ 400692 h 719191"/>
              <a:gd name="connsiteX19" fmla="*/ 2373330 w 6010382"/>
              <a:gd name="connsiteY19" fmla="*/ 410966 h 719191"/>
              <a:gd name="connsiteX20" fmla="*/ 2404153 w 6010382"/>
              <a:gd name="connsiteY20" fmla="*/ 421240 h 719191"/>
              <a:gd name="connsiteX21" fmla="*/ 2630184 w 6010382"/>
              <a:gd name="connsiteY21" fmla="*/ 431515 h 719191"/>
              <a:gd name="connsiteX22" fmla="*/ 2938409 w 6010382"/>
              <a:gd name="connsiteY22" fmla="*/ 421240 h 719191"/>
              <a:gd name="connsiteX23" fmla="*/ 3102795 w 6010382"/>
              <a:gd name="connsiteY23" fmla="*/ 400692 h 719191"/>
              <a:gd name="connsiteX24" fmla="*/ 3647326 w 6010382"/>
              <a:gd name="connsiteY24" fmla="*/ 390418 h 719191"/>
              <a:gd name="connsiteX25" fmla="*/ 3780890 w 6010382"/>
              <a:gd name="connsiteY25" fmla="*/ 390418 h 719191"/>
              <a:gd name="connsiteX26" fmla="*/ 4448710 w 6010382"/>
              <a:gd name="connsiteY26" fmla="*/ 380144 h 719191"/>
              <a:gd name="connsiteX27" fmla="*/ 4541177 w 6010382"/>
              <a:gd name="connsiteY27" fmla="*/ 369870 h 719191"/>
              <a:gd name="connsiteX28" fmla="*/ 4911047 w 6010382"/>
              <a:gd name="connsiteY28" fmla="*/ 349321 h 719191"/>
              <a:gd name="connsiteX29" fmla="*/ 4993240 w 6010382"/>
              <a:gd name="connsiteY29" fmla="*/ 339047 h 719191"/>
              <a:gd name="connsiteX30" fmla="*/ 5024063 w 6010382"/>
              <a:gd name="connsiteY30" fmla="*/ 328773 h 719191"/>
              <a:gd name="connsiteX31" fmla="*/ 5085708 w 6010382"/>
              <a:gd name="connsiteY31" fmla="*/ 267128 h 719191"/>
              <a:gd name="connsiteX32" fmla="*/ 5116530 w 6010382"/>
              <a:gd name="connsiteY32" fmla="*/ 215757 h 719191"/>
              <a:gd name="connsiteX33" fmla="*/ 5126804 w 6010382"/>
              <a:gd name="connsiteY33" fmla="*/ 184935 h 719191"/>
              <a:gd name="connsiteX34" fmla="*/ 5167901 w 6010382"/>
              <a:gd name="connsiteY34" fmla="*/ 164386 h 719191"/>
              <a:gd name="connsiteX35" fmla="*/ 5198723 w 6010382"/>
              <a:gd name="connsiteY35" fmla="*/ 154112 h 719191"/>
              <a:gd name="connsiteX36" fmla="*/ 5383658 w 6010382"/>
              <a:gd name="connsiteY36" fmla="*/ 133564 h 719191"/>
              <a:gd name="connsiteX37" fmla="*/ 5578867 w 6010382"/>
              <a:gd name="connsiteY37" fmla="*/ 123290 h 719191"/>
              <a:gd name="connsiteX38" fmla="*/ 5671335 w 6010382"/>
              <a:gd name="connsiteY38" fmla="*/ 102742 h 719191"/>
              <a:gd name="connsiteX39" fmla="*/ 5774076 w 6010382"/>
              <a:gd name="connsiteY39" fmla="*/ 92467 h 719191"/>
              <a:gd name="connsiteX40" fmla="*/ 5804899 w 6010382"/>
              <a:gd name="connsiteY40" fmla="*/ 82193 h 719191"/>
              <a:gd name="connsiteX41" fmla="*/ 6000108 w 6010382"/>
              <a:gd name="connsiteY41" fmla="*/ 71919 h 719191"/>
              <a:gd name="connsiteX42" fmla="*/ 6010382 w 6010382"/>
              <a:gd name="connsiteY42" fmla="*/ 30822 h 719191"/>
              <a:gd name="connsiteX43" fmla="*/ 5979559 w 6010382"/>
              <a:gd name="connsiteY43" fmla="*/ 10274 h 719191"/>
              <a:gd name="connsiteX44" fmla="*/ 5948737 w 6010382"/>
              <a:gd name="connsiteY44" fmla="*/ 0 h 71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10382" h="719191">
                <a:moveTo>
                  <a:pt x="0" y="719191"/>
                </a:moveTo>
                <a:cubicBezTo>
                  <a:pt x="98510" y="704036"/>
                  <a:pt x="151212" y="697168"/>
                  <a:pt x="246580" y="678094"/>
                </a:cubicBezTo>
                <a:cubicBezTo>
                  <a:pt x="260426" y="675325"/>
                  <a:pt x="273626" y="669225"/>
                  <a:pt x="287676" y="667820"/>
                </a:cubicBezTo>
                <a:cubicBezTo>
                  <a:pt x="376539" y="658934"/>
                  <a:pt x="554804" y="647272"/>
                  <a:pt x="554804" y="647272"/>
                </a:cubicBezTo>
                <a:cubicBezTo>
                  <a:pt x="984021" y="658567"/>
                  <a:pt x="981370" y="664579"/>
                  <a:pt x="1448656" y="647272"/>
                </a:cubicBezTo>
                <a:cubicBezTo>
                  <a:pt x="1466107" y="646626"/>
                  <a:pt x="1482711" y="639257"/>
                  <a:pt x="1500027" y="636998"/>
                </a:cubicBezTo>
                <a:cubicBezTo>
                  <a:pt x="1561530" y="628976"/>
                  <a:pt x="1684962" y="616449"/>
                  <a:pt x="1684962" y="616449"/>
                </a:cubicBezTo>
                <a:cubicBezTo>
                  <a:pt x="1714509" y="609062"/>
                  <a:pt x="1730443" y="612567"/>
                  <a:pt x="1746607" y="585627"/>
                </a:cubicBezTo>
                <a:cubicBezTo>
                  <a:pt x="1752179" y="576340"/>
                  <a:pt x="1753456" y="565078"/>
                  <a:pt x="1756881" y="554804"/>
                </a:cubicBezTo>
                <a:cubicBezTo>
                  <a:pt x="1750031" y="547955"/>
                  <a:pt x="1744996" y="538588"/>
                  <a:pt x="1736332" y="534256"/>
                </a:cubicBezTo>
                <a:cubicBezTo>
                  <a:pt x="1723702" y="527941"/>
                  <a:pt x="1709082" y="526751"/>
                  <a:pt x="1695236" y="523982"/>
                </a:cubicBezTo>
                <a:cubicBezTo>
                  <a:pt x="1569275" y="498790"/>
                  <a:pt x="1687956" y="527299"/>
                  <a:pt x="1592494" y="503434"/>
                </a:cubicBezTo>
                <a:cubicBezTo>
                  <a:pt x="1585645" y="496584"/>
                  <a:pt x="1571946" y="492572"/>
                  <a:pt x="1571946" y="482885"/>
                </a:cubicBezTo>
                <a:cubicBezTo>
                  <a:pt x="1571946" y="446765"/>
                  <a:pt x="1612970" y="447681"/>
                  <a:pt x="1633591" y="441789"/>
                </a:cubicBezTo>
                <a:cubicBezTo>
                  <a:pt x="1644004" y="438814"/>
                  <a:pt x="1653657" y="432780"/>
                  <a:pt x="1664413" y="431515"/>
                </a:cubicBezTo>
                <a:cubicBezTo>
                  <a:pt x="1712152" y="425898"/>
                  <a:pt x="1760350" y="425232"/>
                  <a:pt x="1808252" y="421240"/>
                </a:cubicBezTo>
                <a:cubicBezTo>
                  <a:pt x="1841549" y="418465"/>
                  <a:pt x="1967164" y="405229"/>
                  <a:pt x="2003461" y="400692"/>
                </a:cubicBezTo>
                <a:cubicBezTo>
                  <a:pt x="2027490" y="397688"/>
                  <a:pt x="2051407" y="393843"/>
                  <a:pt x="2075380" y="390418"/>
                </a:cubicBezTo>
                <a:cubicBezTo>
                  <a:pt x="2154148" y="393843"/>
                  <a:pt x="2233029" y="395268"/>
                  <a:pt x="2311685" y="400692"/>
                </a:cubicBezTo>
                <a:cubicBezTo>
                  <a:pt x="2332467" y="402125"/>
                  <a:pt x="2352994" y="406447"/>
                  <a:pt x="2373330" y="410966"/>
                </a:cubicBezTo>
                <a:cubicBezTo>
                  <a:pt x="2383902" y="413315"/>
                  <a:pt x="2393357" y="420376"/>
                  <a:pt x="2404153" y="421240"/>
                </a:cubicBezTo>
                <a:cubicBezTo>
                  <a:pt x="2479334" y="427255"/>
                  <a:pt x="2554840" y="428090"/>
                  <a:pt x="2630184" y="431515"/>
                </a:cubicBezTo>
                <a:cubicBezTo>
                  <a:pt x="2732926" y="428090"/>
                  <a:pt x="2835760" y="426789"/>
                  <a:pt x="2938409" y="421240"/>
                </a:cubicBezTo>
                <a:cubicBezTo>
                  <a:pt x="3129890" y="410889"/>
                  <a:pt x="2872461" y="408122"/>
                  <a:pt x="3102795" y="400692"/>
                </a:cubicBezTo>
                <a:cubicBezTo>
                  <a:pt x="3284243" y="394839"/>
                  <a:pt x="3465816" y="393843"/>
                  <a:pt x="3647326" y="390418"/>
                </a:cubicBezTo>
                <a:cubicBezTo>
                  <a:pt x="3740060" y="367235"/>
                  <a:pt x="3627055" y="390418"/>
                  <a:pt x="3780890" y="390418"/>
                </a:cubicBezTo>
                <a:cubicBezTo>
                  <a:pt x="4003523" y="390418"/>
                  <a:pt x="4226103" y="383569"/>
                  <a:pt x="4448710" y="380144"/>
                </a:cubicBezTo>
                <a:cubicBezTo>
                  <a:pt x="4479532" y="376719"/>
                  <a:pt x="4510264" y="372343"/>
                  <a:pt x="4541177" y="369870"/>
                </a:cubicBezTo>
                <a:cubicBezTo>
                  <a:pt x="4638224" y="362106"/>
                  <a:pt x="4820343" y="353856"/>
                  <a:pt x="4911047" y="349321"/>
                </a:cubicBezTo>
                <a:cubicBezTo>
                  <a:pt x="4938445" y="345896"/>
                  <a:pt x="4966074" y="343986"/>
                  <a:pt x="4993240" y="339047"/>
                </a:cubicBezTo>
                <a:cubicBezTo>
                  <a:pt x="5003895" y="337110"/>
                  <a:pt x="5015514" y="335422"/>
                  <a:pt x="5024063" y="328773"/>
                </a:cubicBezTo>
                <a:cubicBezTo>
                  <a:pt x="5047001" y="310932"/>
                  <a:pt x="5085708" y="267128"/>
                  <a:pt x="5085708" y="267128"/>
                </a:cubicBezTo>
                <a:cubicBezTo>
                  <a:pt x="5114812" y="179815"/>
                  <a:pt x="5074222" y="286272"/>
                  <a:pt x="5116530" y="215757"/>
                </a:cubicBezTo>
                <a:cubicBezTo>
                  <a:pt x="5122102" y="206471"/>
                  <a:pt x="5119146" y="192593"/>
                  <a:pt x="5126804" y="184935"/>
                </a:cubicBezTo>
                <a:cubicBezTo>
                  <a:pt x="5137634" y="174105"/>
                  <a:pt x="5153823" y="170419"/>
                  <a:pt x="5167901" y="164386"/>
                </a:cubicBezTo>
                <a:cubicBezTo>
                  <a:pt x="5177855" y="160120"/>
                  <a:pt x="5188310" y="157087"/>
                  <a:pt x="5198723" y="154112"/>
                </a:cubicBezTo>
                <a:cubicBezTo>
                  <a:pt x="5270303" y="133661"/>
                  <a:pt x="5280712" y="139803"/>
                  <a:pt x="5383658" y="133564"/>
                </a:cubicBezTo>
                <a:lnTo>
                  <a:pt x="5578867" y="123290"/>
                </a:lnTo>
                <a:cubicBezTo>
                  <a:pt x="5606772" y="116314"/>
                  <a:pt x="5643383" y="106469"/>
                  <a:pt x="5671335" y="102742"/>
                </a:cubicBezTo>
                <a:cubicBezTo>
                  <a:pt x="5705451" y="98193"/>
                  <a:pt x="5739829" y="95892"/>
                  <a:pt x="5774076" y="92467"/>
                </a:cubicBezTo>
                <a:cubicBezTo>
                  <a:pt x="5784350" y="89042"/>
                  <a:pt x="5794113" y="83173"/>
                  <a:pt x="5804899" y="82193"/>
                </a:cubicBezTo>
                <a:cubicBezTo>
                  <a:pt x="5869791" y="76294"/>
                  <a:pt x="5936894" y="87723"/>
                  <a:pt x="6000108" y="71919"/>
                </a:cubicBezTo>
                <a:cubicBezTo>
                  <a:pt x="6013807" y="68494"/>
                  <a:pt x="6006957" y="44521"/>
                  <a:pt x="6010382" y="30822"/>
                </a:cubicBezTo>
                <a:cubicBezTo>
                  <a:pt x="6000108" y="23973"/>
                  <a:pt x="5990604" y="15796"/>
                  <a:pt x="5979559" y="10274"/>
                </a:cubicBezTo>
                <a:cubicBezTo>
                  <a:pt x="5969873" y="5431"/>
                  <a:pt x="5948737" y="0"/>
                  <a:pt x="5948737" y="0"/>
                </a:cubicBezTo>
              </a:path>
            </a:pathLst>
          </a:custGeom>
          <a:noFill/>
          <a:ln w="19050" cap="flat" cmpd="sng" algn="ctr">
            <a:solidFill>
              <a:srgbClr val="000000">
                <a:alpha val="4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2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terrain 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9144000" cy="677545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5105400"/>
            <a:ext cx="4038600" cy="715963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Mesopotamia: Geography</a:t>
            </a:r>
          </a:p>
        </p:txBody>
      </p:sp>
    </p:spTree>
    <p:extLst>
      <p:ext uri="{BB962C8B-B14F-4D97-AF65-F5344CB8AC3E}">
        <p14:creationId xmlns:p14="http://schemas.microsoft.com/office/powerpoint/2010/main" val="40093151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arm4.staticflickr.com/3203/2687488137_2bb101e80d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762000"/>
            <a:ext cx="8641556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0138" y="30480"/>
            <a:ext cx="8229600" cy="655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Collapse of Assyria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5452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4/44/Qanat_cross_section.svg/718px-Qanat_cross_se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68676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9915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err="1" smtClean="0"/>
              <a:t>Qanat</a:t>
            </a:r>
            <a:r>
              <a:rPr lang="en-US" i="1" dirty="0" smtClean="0"/>
              <a:t>/</a:t>
            </a:r>
            <a:r>
              <a:rPr lang="en-US" i="1" dirty="0" err="1" smtClean="0"/>
              <a:t>Karez</a:t>
            </a:r>
            <a:r>
              <a:rPr lang="en-US" dirty="0" smtClean="0"/>
              <a:t> Irrigation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3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ur\Desktop\karez sha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8542338" cy="28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sonur\Desktop\Karez near Site 19 Min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7088"/>
            <a:ext cx="8542338" cy="29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9769" y="76200"/>
            <a:ext cx="7772400" cy="685800"/>
          </a:xfrm>
        </p:spPr>
        <p:txBody>
          <a:bodyPr/>
          <a:lstStyle/>
          <a:p>
            <a:r>
              <a:rPr lang="en-US" sz="3200" dirty="0" smtClean="0"/>
              <a:t>Ancient </a:t>
            </a:r>
            <a:r>
              <a:rPr lang="en-US" sz="3200" i="1" dirty="0" err="1" smtClean="0"/>
              <a:t>Karez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71237" y="914400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Satellite Image (1967)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9386" y="3867090"/>
            <a:ext cx="2829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View on Ground (2012)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98637"/>
            <a:ext cx="7010400" cy="4525963"/>
          </a:xfrm>
        </p:spPr>
        <p:txBody>
          <a:bodyPr/>
          <a:lstStyle/>
          <a:p>
            <a:r>
              <a:rPr lang="en-US" dirty="0" smtClean="0"/>
              <a:t>Water was always a critical element for early civilizations</a:t>
            </a:r>
          </a:p>
          <a:p>
            <a:r>
              <a:rPr lang="en-US" dirty="0" smtClean="0"/>
              <a:t>…but with human ingenuity</a:t>
            </a:r>
          </a:p>
          <a:p>
            <a:r>
              <a:rPr lang="en-US" dirty="0" smtClean="0"/>
              <a:t>Various levels of social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8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19200"/>
            <a:ext cx="8686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1"/>
                </a:solidFill>
              </a:rPr>
              <a:t>For more information, please contact:</a:t>
            </a:r>
          </a:p>
          <a:p>
            <a:pPr algn="ctr"/>
            <a:endParaRPr lang="en-US" b="1" cap="small" dirty="0">
              <a:solidFill>
                <a:schemeClr val="bg1"/>
              </a:solidFill>
            </a:endParaRPr>
          </a:p>
          <a:p>
            <a:pPr algn="ctr"/>
            <a:r>
              <a:rPr lang="en-US" sz="3600" b="1" cap="small" dirty="0" smtClean="0">
                <a:solidFill>
                  <a:schemeClr val="bg1"/>
                </a:solidFill>
              </a:rPr>
              <a:t>Dr</a:t>
            </a:r>
            <a:r>
              <a:rPr lang="en-US" sz="3600" b="1" cap="small" dirty="0">
                <a:solidFill>
                  <a:schemeClr val="bg1"/>
                </a:solidFill>
              </a:rPr>
              <a:t>. Jason </a:t>
            </a:r>
            <a:r>
              <a:rPr lang="en-US" sz="3600" b="1" cap="small" dirty="0" smtClean="0">
                <a:solidFill>
                  <a:schemeClr val="bg1"/>
                </a:solidFill>
              </a:rPr>
              <a:t>Ur</a:t>
            </a:r>
            <a:endParaRPr lang="en-US" sz="3600" b="1" cap="small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jasonur@fas.harvard.edu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http://www.fas.harvard.edu/~anthro/ur/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LAPTOP_Data\Curriculum vitae\Logos\veritas transp bkg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02" y="3886200"/>
            <a:ext cx="1201195" cy="13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roaf_rainf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9" y="762000"/>
            <a:ext cx="8735093" cy="572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Rainfall</a:t>
            </a:r>
            <a:r>
              <a:rPr lang="en-US" sz="3200" baseline="0" dirty="0" smtClean="0"/>
              <a:t> in the Middle East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6152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limate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14450"/>
            <a:ext cx="7620000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2400" b="1" dirty="0" smtClean="0"/>
              <a:t>Seasonality of Temperature </a:t>
            </a:r>
            <a:r>
              <a:rPr lang="en-US" sz="2400" b="1" dirty="0"/>
              <a:t>&amp; </a:t>
            </a:r>
            <a:r>
              <a:rPr lang="en-US" sz="2400" b="1" dirty="0" smtClean="0"/>
              <a:t>Rainfall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(Mosul, Northern </a:t>
            </a:r>
            <a:r>
              <a:rPr lang="en-US" sz="2400" b="1" dirty="0"/>
              <a:t>Mesopotamia)</a:t>
            </a:r>
          </a:p>
        </p:txBody>
      </p:sp>
    </p:spTree>
    <p:extLst>
      <p:ext uri="{BB962C8B-B14F-4D97-AF65-F5344CB8AC3E}">
        <p14:creationId xmlns:p14="http://schemas.microsoft.com/office/powerpoint/2010/main" val="2801208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esop_SA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029200"/>
            <a:ext cx="3352800" cy="990600"/>
          </a:xfrm>
          <a:solidFill>
            <a:schemeClr val="tx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Mesopotamia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April 2003 (MODIS Image)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Red = Vegetation (agriculture)</a:t>
            </a: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5181600" y="4038600"/>
            <a:ext cx="2819400" cy="259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2895600" y="1219200"/>
            <a:ext cx="2819400" cy="1676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971800" y="2551113"/>
            <a:ext cx="267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Northern Mesopotamia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5181600" y="6262688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Southern Mesopotamia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4860925" y="1811338"/>
            <a:ext cx="639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Assyria</a:t>
            </a:r>
          </a:p>
        </p:txBody>
      </p:sp>
      <p:sp>
        <p:nvSpPr>
          <p:cNvPr id="145417" name="Oval 9"/>
          <p:cNvSpPr>
            <a:spLocks noChangeArrowheads="1"/>
          </p:cNvSpPr>
          <p:nvPr/>
        </p:nvSpPr>
        <p:spPr bwMode="auto">
          <a:xfrm>
            <a:off x="6781800" y="6019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6838950" y="5788025"/>
            <a:ext cx="53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/>
              <a:t>Uruk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68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ira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38200"/>
            <a:ext cx="8573693" cy="5703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0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b="1" dirty="0"/>
              <a:t>Northern Mesopotamia: Zagros Foothills</a:t>
            </a:r>
          </a:p>
        </p:txBody>
      </p:sp>
    </p:spTree>
    <p:extLst>
      <p:ext uri="{BB962C8B-B14F-4D97-AF65-F5344CB8AC3E}">
        <p14:creationId xmlns:p14="http://schemas.microsoft.com/office/powerpoint/2010/main" val="13975589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16000"/>
          </a:blip>
          <a:srcRect/>
          <a:stretch>
            <a:fillRect/>
          </a:stretch>
        </p:blipFill>
        <p:spPr>
          <a:xfrm>
            <a:off x="228600" y="435373"/>
            <a:ext cx="8686799" cy="5889227"/>
          </a:xfrm>
          <a:ln/>
        </p:spPr>
      </p:pic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257800"/>
            <a:ext cx="9144000" cy="1143000"/>
          </a:xfrm>
        </p:spPr>
        <p:txBody>
          <a:bodyPr/>
          <a:lstStyle/>
          <a:p>
            <a:r>
              <a:rPr lang="en-US" sz="2400" b="1" dirty="0"/>
              <a:t>Northern Mesopotamia: Rain-Fed </a:t>
            </a:r>
            <a:r>
              <a:rPr lang="en-US" sz="2400" b="1" dirty="0" smtClean="0"/>
              <a:t>Agriculture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62781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936</Words>
  <Application>Microsoft Macintosh PowerPoint</Application>
  <PresentationFormat>On-screen Show (4:3)</PresentationFormat>
  <Paragraphs>223</Paragraphs>
  <Slides>44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Image</vt:lpstr>
      <vt:lpstr>Water and Early Civilization in Mesopotamia</vt:lpstr>
      <vt:lpstr>Foci</vt:lpstr>
      <vt:lpstr>Modern Mesopotamia</vt:lpstr>
      <vt:lpstr>Mesopotamia: Geography</vt:lpstr>
      <vt:lpstr>Rainfall in the Middle East</vt:lpstr>
      <vt:lpstr>Seasonality of Temperature &amp; Rainfall (Mosul, Northern Mesopotamia)</vt:lpstr>
      <vt:lpstr>Mesopotamia April 2003 (MODIS Image) Red = Vegetation (agriculture)</vt:lpstr>
      <vt:lpstr>Northern Mesopotamia: Zagros Foothills</vt:lpstr>
      <vt:lpstr>Northern Mesopotamia: Rain-Fed Agriculture</vt:lpstr>
      <vt:lpstr>Mesopotamia  3 Nov 2003</vt:lpstr>
      <vt:lpstr>Topography of  Southern Mesopotamia</vt:lpstr>
      <vt:lpstr>Marshes of southern Mesopotamia</vt:lpstr>
      <vt:lpstr>Water and Mesopotamian Origins ca. 3000-1500 BC</vt:lpstr>
      <vt:lpstr>Head of the Gulf?</vt:lpstr>
      <vt:lpstr>Irrigation in Southern Mesopotamia</vt:lpstr>
      <vt:lpstr>Why irrigate?</vt:lpstr>
      <vt:lpstr>Water Transport</vt:lpstr>
      <vt:lpstr>Mesopotamian  Cities</vt:lpstr>
      <vt:lpstr>Salinization through Over-Irrigation</vt:lpstr>
      <vt:lpstr>Settlement and Watercourses  ca. 2000 BC</vt:lpstr>
      <vt:lpstr>Water and Kings</vt:lpstr>
      <vt:lpstr>The Dynamic Environment</vt:lpstr>
      <vt:lpstr>Small Fluctuations: Oxbows</vt:lpstr>
      <vt:lpstr>Levee Formation</vt:lpstr>
      <vt:lpstr>Dramatic Shifts: River Avulsions</vt:lpstr>
      <vt:lpstr>Abandonment of the Central Floodplain</vt:lpstr>
      <vt:lpstr>Water in Northern Mesopotamia</vt:lpstr>
      <vt:lpstr>Upper Tigris River Valley</vt:lpstr>
      <vt:lpstr>Capitals of the  Neo-Assyrian Empire ca. 900-600 BC</vt:lpstr>
      <vt:lpstr>The Assyrian Empire,  900-700 BC</vt:lpstr>
      <vt:lpstr>Assyrian Forced Migration of Conquered Peoples</vt:lpstr>
      <vt:lpstr>Nimrud (ancient Kalkhu)</vt:lpstr>
      <vt:lpstr>PowerPoint Presentation</vt:lpstr>
      <vt:lpstr>Nineveh (ca. 700 BC)</vt:lpstr>
      <vt:lpstr>PowerPoint Presentation</vt:lpstr>
      <vt:lpstr>The Cross-Watershed Earthwork near Bandwai</vt:lpstr>
      <vt:lpstr>Sennacherib’s “Northern System”</vt:lpstr>
      <vt:lpstr>PowerPoint Presentation</vt:lpstr>
      <vt:lpstr>Ancient Canals near Bahrka</vt:lpstr>
      <vt:lpstr>The Collapse of Assyria</vt:lpstr>
      <vt:lpstr>Qanat/Karez Irrigation</vt:lpstr>
      <vt:lpstr>Ancient Karez</vt:lpstr>
      <vt:lpstr>Concluding Points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Alik Ur</dc:creator>
  <cp:lastModifiedBy>CMESOC</cp:lastModifiedBy>
  <cp:revision>40</cp:revision>
  <dcterms:created xsi:type="dcterms:W3CDTF">2012-09-27T19:35:39Z</dcterms:created>
  <dcterms:modified xsi:type="dcterms:W3CDTF">2012-10-01T19:14:41Z</dcterms:modified>
</cp:coreProperties>
</file>